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7" r:id="rId3"/>
    <p:sldId id="279" r:id="rId4"/>
    <p:sldId id="308" r:id="rId5"/>
    <p:sldId id="300" r:id="rId6"/>
    <p:sldId id="264" r:id="rId7"/>
    <p:sldId id="288" r:id="rId8"/>
    <p:sldId id="305" r:id="rId9"/>
    <p:sldId id="306" r:id="rId10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157" autoAdjust="0"/>
    <p:restoredTop sz="86477" autoAdjust="0"/>
  </p:normalViewPr>
  <p:slideViewPr>
    <p:cSldViewPr>
      <p:cViewPr varScale="1">
        <p:scale>
          <a:sx n="62" d="100"/>
          <a:sy n="62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772A85F5-082D-4604-97E1-C7AE16265B73}" type="datetimeFigureOut">
              <a:rPr kumimoji="1" lang="ja-JP" altLang="en-US" smtClean="0"/>
              <a:t>2016/2/13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429945B2-DE64-407C-8410-46B8BF7FD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46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/>
          <a:lstStyle>
            <a:lvl1pPr algn="r">
              <a:defRPr sz="1300"/>
            </a:lvl1pPr>
          </a:lstStyle>
          <a:p>
            <a:fld id="{8937314F-10FD-4EC2-801A-EF4B8717758A}" type="datetimeFigureOut">
              <a:rPr kumimoji="1" lang="ja-JP" altLang="en-US" smtClean="0"/>
              <a:pPr/>
              <a:t>2016/2/13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0" tIns="47840" rIns="95680" bIns="4784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5680" tIns="47840" rIns="95680" bIns="4784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5680" tIns="47840" rIns="95680" bIns="47840" rtlCol="0" anchor="b"/>
          <a:lstStyle>
            <a:lvl1pPr algn="r">
              <a:defRPr sz="1300"/>
            </a:lvl1pPr>
          </a:lstStyle>
          <a:p>
            <a:fld id="{44E79FA7-8292-4CAD-81B5-94FA02C3C7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36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9FA7-8292-4CAD-81B5-94FA02C3C78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2"/>
          <p:cNvSpPr>
            <a:spLocks noChangeArrowheads="1"/>
          </p:cNvSpPr>
          <p:nvPr/>
        </p:nvSpPr>
        <p:spPr bwMode="auto">
          <a:xfrm>
            <a:off x="914400" y="2590800"/>
            <a:ext cx="73152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Line 1033"/>
          <p:cNvSpPr>
            <a:spLocks noChangeShapeType="1"/>
          </p:cNvSpPr>
          <p:nvPr/>
        </p:nvSpPr>
        <p:spPr bwMode="auto">
          <a:xfrm>
            <a:off x="914400" y="2590800"/>
            <a:ext cx="7315200" cy="0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6" name="Line 1034"/>
          <p:cNvSpPr>
            <a:spLocks noChangeShapeType="1"/>
          </p:cNvSpPr>
          <p:nvPr/>
        </p:nvSpPr>
        <p:spPr bwMode="auto">
          <a:xfrm>
            <a:off x="914400" y="2895600"/>
            <a:ext cx="7315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7" name="Rectangle 1038"/>
          <p:cNvSpPr>
            <a:spLocks noChangeArrowheads="1"/>
          </p:cNvSpPr>
          <p:nvPr/>
        </p:nvSpPr>
        <p:spPr bwMode="auto">
          <a:xfrm>
            <a:off x="153988" y="85725"/>
            <a:ext cx="8848725" cy="231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</a:rPr>
              <a:t>www.ichigo-daifuku.jp</a:t>
            </a:r>
            <a:endParaRPr lang="en-US" altLang="ja-JP" sz="1400" dirty="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Line 1039"/>
          <p:cNvSpPr>
            <a:spLocks noChangeShapeType="1"/>
          </p:cNvSpPr>
          <p:nvPr/>
        </p:nvSpPr>
        <p:spPr bwMode="auto">
          <a:xfrm flipH="1" flipV="1">
            <a:off x="134938" y="311150"/>
            <a:ext cx="8850312" cy="3175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9" name="Rectangle 1040"/>
          <p:cNvSpPr>
            <a:spLocks noChangeArrowheads="1"/>
          </p:cNvSpPr>
          <p:nvPr/>
        </p:nvSpPr>
        <p:spPr bwMode="auto">
          <a:xfrm>
            <a:off x="2819400" y="6583363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Copyright </a:t>
            </a:r>
            <a:r>
              <a:rPr lang="en-US" altLang="ja-JP" sz="1200" dirty="0" smtClean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2014 </a:t>
            </a:r>
            <a:r>
              <a:rPr lang="en-US" altLang="ja-JP" sz="1200" dirty="0">
                <a:solidFill>
                  <a:srgbClr val="0066FF"/>
                </a:solidFill>
                <a:latin typeface="Times New Roman" pitchFamily="18" charset="0"/>
                <a:ea typeface="ＭＳ Ｐゴシック" pitchFamily="50" charset="-128"/>
              </a:rPr>
              <a:t>©</a:t>
            </a:r>
            <a:r>
              <a:rPr lang="en-US" altLang="ja-JP" sz="1200" dirty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 All rights reserved, </a:t>
            </a:r>
            <a:r>
              <a:rPr lang="ja-JP" altLang="en-US" sz="1200" dirty="0" smtClean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一期大福</a:t>
            </a:r>
            <a:r>
              <a:rPr lang="en-US" altLang="ja-JP" sz="1200" dirty="0" smtClean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200" dirty="0">
                <a:solidFill>
                  <a:srgbClr val="0066FF"/>
                </a:solidFill>
                <a:latin typeface="ＭＳ Ｐゴシック" pitchFamily="50" charset="-128"/>
                <a:ea typeface="ＭＳ Ｐゴシック" pitchFamily="50" charset="-128"/>
              </a:rPr>
              <a:t>Inc.</a:t>
            </a:r>
          </a:p>
        </p:txBody>
      </p:sp>
      <p:sp>
        <p:nvSpPr>
          <p:cNvPr id="10" name="Rectangle 1041"/>
          <p:cNvSpPr>
            <a:spLocks noChangeArrowheads="1"/>
          </p:cNvSpPr>
          <p:nvPr/>
        </p:nvSpPr>
        <p:spPr bwMode="auto">
          <a:xfrm>
            <a:off x="147638" y="6430963"/>
            <a:ext cx="8848725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" name="Line 1042"/>
          <p:cNvSpPr>
            <a:spLocks noChangeShapeType="1"/>
          </p:cNvSpPr>
          <p:nvPr/>
        </p:nvSpPr>
        <p:spPr bwMode="auto">
          <a:xfrm flipH="1" flipV="1">
            <a:off x="133350" y="6583363"/>
            <a:ext cx="8850313" cy="3175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12" name="Oval 1043"/>
          <p:cNvSpPr>
            <a:spLocks noChangeArrowheads="1"/>
          </p:cNvSpPr>
          <p:nvPr/>
        </p:nvSpPr>
        <p:spPr bwMode="auto">
          <a:xfrm>
            <a:off x="3962400" y="3581400"/>
            <a:ext cx="2209800" cy="2209800"/>
          </a:xfrm>
          <a:prstGeom prst="ellipse">
            <a:avLst/>
          </a:prstGeom>
          <a:solidFill>
            <a:srgbClr val="CCCC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" name="Oval 1044"/>
          <p:cNvSpPr>
            <a:spLocks noChangeArrowheads="1"/>
          </p:cNvSpPr>
          <p:nvPr/>
        </p:nvSpPr>
        <p:spPr bwMode="auto">
          <a:xfrm>
            <a:off x="5334000" y="4724400"/>
            <a:ext cx="1524000" cy="1524000"/>
          </a:xfrm>
          <a:prstGeom prst="ellipse">
            <a:avLst/>
          </a:prstGeom>
          <a:solidFill>
            <a:srgbClr val="9999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4" name="Oval 1045"/>
          <p:cNvSpPr>
            <a:spLocks noChangeArrowheads="1"/>
          </p:cNvSpPr>
          <p:nvPr/>
        </p:nvSpPr>
        <p:spPr bwMode="auto">
          <a:xfrm>
            <a:off x="6858000" y="4114800"/>
            <a:ext cx="1066800" cy="1066800"/>
          </a:xfrm>
          <a:prstGeom prst="ellipse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5" name="Oval 1047"/>
          <p:cNvSpPr>
            <a:spLocks noChangeArrowheads="1"/>
          </p:cNvSpPr>
          <p:nvPr/>
        </p:nvSpPr>
        <p:spPr bwMode="auto">
          <a:xfrm>
            <a:off x="8077200" y="3657600"/>
            <a:ext cx="762000" cy="762000"/>
          </a:xfrm>
          <a:prstGeom prst="ellipse">
            <a:avLst/>
          </a:prstGeom>
          <a:solidFill>
            <a:srgbClr val="CCCC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6" name="Oval 1046"/>
          <p:cNvSpPr>
            <a:spLocks noChangeArrowheads="1"/>
          </p:cNvSpPr>
          <p:nvPr/>
        </p:nvSpPr>
        <p:spPr bwMode="auto">
          <a:xfrm>
            <a:off x="7848600" y="3429000"/>
            <a:ext cx="533400" cy="533400"/>
          </a:xfrm>
          <a:prstGeom prst="ellipse">
            <a:avLst/>
          </a:prstGeom>
          <a:solidFill>
            <a:srgbClr val="6666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7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553200"/>
            <a:ext cx="1752600" cy="457200"/>
          </a:xfrm>
        </p:spPr>
        <p:txBody>
          <a:bodyPr/>
          <a:lstStyle>
            <a:lvl1pPr>
              <a:defRPr smtClean="0">
                <a:latin typeface="+mj-lt"/>
                <a:ea typeface="ヒラギノ角ゴ Pro W3"/>
                <a:cs typeface="ヒラギノ角ゴ Pro W3"/>
              </a:defRPr>
            </a:lvl1pPr>
          </a:lstStyle>
          <a:p>
            <a:fld id="{599E3DFB-2D16-4654-A89E-68CFC70B58B1}" type="datetime1">
              <a:rPr lang="ja-JP" altLang="en-US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6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ABFBA-81E2-418E-94C0-34BB06AAD781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000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8950" y="215900"/>
            <a:ext cx="2152650" cy="59086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215900"/>
            <a:ext cx="6305550" cy="5908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224E6-E273-4984-99ED-A6D2A40CD3F5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141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492-CA9F-419E-BE67-BBB22F0B2301}" type="datetime1">
              <a:rPr lang="ja-JP" altLang="en-US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68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5945-DC16-4A90-82F3-CC505C8E39F4}" type="datetime1">
              <a:rPr lang="ja-JP" altLang="en-US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8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681AB-99E5-434F-BB65-53B91CCE5BEB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13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13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40FE1-9292-44C7-9F6A-84765C3F23AC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140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A80A1-DA63-4C29-AC94-1C4B10A20CE4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65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6949C-B055-404B-9F87-1592C8344E4D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50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AF251-CA14-40CC-B240-C5AF19EC9385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18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D948B-8088-4A6E-B80E-71F887A17E41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90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3B73E-A0D3-4A27-BFDB-43B3CB8A97FB}" type="datetime1">
              <a:rPr lang="ja-JP" altLang="en-US" smtClean="0">
                <a:solidFill>
                  <a:srgbClr val="000000"/>
                </a:solidFill>
              </a:rPr>
              <a:pPr/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25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9"/>
          <p:cNvSpPr>
            <a:spLocks noChangeArrowheads="1"/>
          </p:cNvSpPr>
          <p:nvPr/>
        </p:nvSpPr>
        <p:spPr bwMode="auto">
          <a:xfrm>
            <a:off x="3200400" y="1247775"/>
            <a:ext cx="5791200" cy="5518150"/>
          </a:xfrm>
          <a:prstGeom prst="ellipse">
            <a:avLst/>
          </a:prstGeom>
          <a:solidFill>
            <a:srgbClr val="CCCC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7" name="Arc 10"/>
          <p:cNvSpPr>
            <a:spLocks/>
          </p:cNvSpPr>
          <p:nvPr/>
        </p:nvSpPr>
        <p:spPr bwMode="auto">
          <a:xfrm flipH="1">
            <a:off x="5713413" y="3381375"/>
            <a:ext cx="3481387" cy="3429000"/>
          </a:xfrm>
          <a:custGeom>
            <a:avLst/>
            <a:gdLst>
              <a:gd name="T0" fmla="*/ 0 w 21930"/>
              <a:gd name="T1" fmla="*/ 476 h 21600"/>
              <a:gd name="T2" fmla="*/ 3481387 w 21930"/>
              <a:gd name="T3" fmla="*/ 3429000 h 21600"/>
              <a:gd name="T4" fmla="*/ 52387 w 21930"/>
              <a:gd name="T5" fmla="*/ 3429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30" h="21600" fill="none" extrusionOk="0">
                <a:moveTo>
                  <a:pt x="-1" y="2"/>
                </a:moveTo>
                <a:cubicBezTo>
                  <a:pt x="109" y="0"/>
                  <a:pt x="219" y="-1"/>
                  <a:pt x="330" y="0"/>
                </a:cubicBezTo>
                <a:cubicBezTo>
                  <a:pt x="12259" y="0"/>
                  <a:pt x="21930" y="9670"/>
                  <a:pt x="21930" y="21600"/>
                </a:cubicBezTo>
              </a:path>
              <a:path w="21930" h="21600" stroke="0" extrusionOk="0">
                <a:moveTo>
                  <a:pt x="-1" y="2"/>
                </a:moveTo>
                <a:cubicBezTo>
                  <a:pt x="109" y="0"/>
                  <a:pt x="219" y="-1"/>
                  <a:pt x="330" y="0"/>
                </a:cubicBezTo>
                <a:cubicBezTo>
                  <a:pt x="12259" y="0"/>
                  <a:pt x="21930" y="9670"/>
                  <a:pt x="21930" y="21600"/>
                </a:cubicBezTo>
                <a:lnTo>
                  <a:pt x="330" y="21600"/>
                </a:lnTo>
                <a:lnTo>
                  <a:pt x="-1" y="2"/>
                </a:lnTo>
                <a:close/>
              </a:path>
            </a:pathLst>
          </a:custGeom>
          <a:solidFill>
            <a:srgbClr val="9999FF">
              <a:alpha val="50195"/>
            </a:srgbClr>
          </a:solidFill>
          <a:ln w="9525">
            <a:solidFill>
              <a:srgbClr val="66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5638800" y="4981575"/>
            <a:ext cx="3505200" cy="1828800"/>
          </a:xfrm>
          <a:prstGeom prst="rect">
            <a:avLst/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2514600" y="6200775"/>
            <a:ext cx="3505200" cy="609600"/>
          </a:xfrm>
          <a:prstGeom prst="rect">
            <a:avLst/>
          </a:prstGeom>
          <a:solidFill>
            <a:srgbClr val="99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Arc 13"/>
          <p:cNvSpPr>
            <a:spLocks/>
          </p:cNvSpPr>
          <p:nvPr/>
        </p:nvSpPr>
        <p:spPr bwMode="auto">
          <a:xfrm>
            <a:off x="2368550" y="3690938"/>
            <a:ext cx="6740525" cy="3124200"/>
          </a:xfrm>
          <a:custGeom>
            <a:avLst/>
            <a:gdLst>
              <a:gd name="T0" fmla="*/ 0 w 39137"/>
              <a:gd name="T1" fmla="*/ 3097153 h 21600"/>
              <a:gd name="T2" fmla="*/ 6740525 w 39137"/>
              <a:gd name="T3" fmla="*/ 1300448 h 21600"/>
              <a:gd name="T4" fmla="*/ 3719973 w 39137"/>
              <a:gd name="T5" fmla="*/ 3124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137" h="21600" fill="none" extrusionOk="0">
                <a:moveTo>
                  <a:pt x="-1" y="21412"/>
                </a:moveTo>
                <a:cubicBezTo>
                  <a:pt x="102" y="9557"/>
                  <a:pt x="9742" y="-1"/>
                  <a:pt x="21599" y="0"/>
                </a:cubicBezTo>
                <a:cubicBezTo>
                  <a:pt x="28551" y="0"/>
                  <a:pt x="35078" y="3346"/>
                  <a:pt x="39136" y="8991"/>
                </a:cubicBezTo>
              </a:path>
              <a:path w="39137" h="21600" stroke="0" extrusionOk="0">
                <a:moveTo>
                  <a:pt x="-1" y="21412"/>
                </a:moveTo>
                <a:cubicBezTo>
                  <a:pt x="102" y="9557"/>
                  <a:pt x="9742" y="-1"/>
                  <a:pt x="21599" y="0"/>
                </a:cubicBezTo>
                <a:cubicBezTo>
                  <a:pt x="28551" y="0"/>
                  <a:pt x="35078" y="3346"/>
                  <a:pt x="39136" y="8991"/>
                </a:cubicBezTo>
                <a:lnTo>
                  <a:pt x="21599" y="21600"/>
                </a:lnTo>
                <a:lnTo>
                  <a:pt x="-1" y="21412"/>
                </a:lnTo>
                <a:close/>
              </a:path>
            </a:pathLst>
          </a:custGeom>
          <a:solidFill>
            <a:srgbClr val="99CC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1031" name="Arc 14"/>
          <p:cNvSpPr>
            <a:spLocks/>
          </p:cNvSpPr>
          <p:nvPr/>
        </p:nvSpPr>
        <p:spPr bwMode="auto">
          <a:xfrm>
            <a:off x="0" y="2847975"/>
            <a:ext cx="3857625" cy="3962400"/>
          </a:xfrm>
          <a:custGeom>
            <a:avLst/>
            <a:gdLst>
              <a:gd name="T0" fmla="*/ 0 w 21600"/>
              <a:gd name="T1" fmla="*/ 0 h 21600"/>
              <a:gd name="T2" fmla="*/ 3857625 w 21600"/>
              <a:gd name="T3" fmla="*/ 3962400 h 21600"/>
              <a:gd name="T4" fmla="*/ 0 w 21600"/>
              <a:gd name="T5" fmla="*/ 3962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293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D0A5A8D-3732-49DB-AF74-25A7D3E22903}" type="datetime1">
              <a:rPr lang="ja-JP" altLang="en-US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2016/2/13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293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ea typeface="+mn-ea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4" name="Oval 17"/>
          <p:cNvSpPr>
            <a:spLocks noChangeArrowheads="1"/>
          </p:cNvSpPr>
          <p:nvPr/>
        </p:nvSpPr>
        <p:spPr bwMode="auto">
          <a:xfrm>
            <a:off x="457200" y="0"/>
            <a:ext cx="6934200" cy="6797675"/>
          </a:xfrm>
          <a:prstGeom prst="ellipse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ja-JP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35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レベル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6" name="Rectangle 19"/>
          <p:cNvSpPr>
            <a:spLocks noChangeArrowheads="1"/>
          </p:cNvSpPr>
          <p:nvPr/>
        </p:nvSpPr>
        <p:spPr bwMode="auto">
          <a:xfrm>
            <a:off x="153988" y="561975"/>
            <a:ext cx="8848725" cy="2317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</a:rPr>
              <a:t>www.ichigo-daifuku.jp</a:t>
            </a:r>
            <a:endParaRPr lang="en-US" altLang="ja-JP" sz="1400" dirty="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37" name="Line 20"/>
          <p:cNvSpPr>
            <a:spLocks noChangeShapeType="1"/>
          </p:cNvSpPr>
          <p:nvPr/>
        </p:nvSpPr>
        <p:spPr bwMode="auto">
          <a:xfrm flipH="1" flipV="1">
            <a:off x="146050" y="787400"/>
            <a:ext cx="8850313" cy="3175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sp>
        <p:nvSpPr>
          <p:cNvPr id="1038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1590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29375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066FF"/>
                </a:solidFill>
                <a:latin typeface="+mn-lt"/>
                <a:ea typeface="+mn-ea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/>
          </a:p>
        </p:txBody>
      </p:sp>
      <p:sp>
        <p:nvSpPr>
          <p:cNvPr id="1040" name="Rectangle 24"/>
          <p:cNvSpPr>
            <a:spLocks noChangeArrowheads="1"/>
          </p:cNvSpPr>
          <p:nvPr/>
        </p:nvSpPr>
        <p:spPr bwMode="auto">
          <a:xfrm>
            <a:off x="147638" y="6276975"/>
            <a:ext cx="8848725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1" name="Line 26"/>
          <p:cNvSpPr>
            <a:spLocks noChangeShapeType="1"/>
          </p:cNvSpPr>
          <p:nvPr/>
        </p:nvSpPr>
        <p:spPr bwMode="auto">
          <a:xfrm flipH="1" flipV="1">
            <a:off x="133350" y="6429375"/>
            <a:ext cx="8850313" cy="3175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srgbClr val="000000"/>
              </a:solidFill>
              <a:latin typeface="ＭＳ Ｐゴシック"/>
              <a:ea typeface="メイリオ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2" y="34567"/>
            <a:ext cx="810976" cy="75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8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272776"/>
          </a:solidFill>
          <a:latin typeface="Helvetica" charset="0"/>
          <a:ea typeface="Osaka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n"/>
        <a:defRPr kumimoji="1" sz="3000">
          <a:solidFill>
            <a:srgbClr val="27277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itchFamily="2" charset="2"/>
        <a:buChar char="u"/>
        <a:defRPr kumimoji="1" sz="2800">
          <a:solidFill>
            <a:srgbClr val="2727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FFFF"/>
        </a:buClr>
        <a:buFont typeface="Wingdings" pitchFamily="2" charset="2"/>
        <a:buChar char="l"/>
        <a:defRPr kumimoji="1" sz="2400">
          <a:solidFill>
            <a:srgbClr val="272776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rgbClr val="27277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rgbClr val="27277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rgbClr val="27277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rgbClr val="27277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rgbClr val="27277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rgbClr val="272776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ja-JP" altLang="en-US" dirty="0" smtClean="0"/>
              <a:t>事業戦略書</a:t>
            </a:r>
            <a:endParaRPr lang="ja-JP" altLang="en-US" dirty="0" smtClean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dirty="0" smtClean="0"/>
              <a:t>日付：　年　　月　　日</a:t>
            </a:r>
            <a:endParaRPr lang="en-US" altLang="ja-JP" dirty="0" smtClean="0"/>
          </a:p>
          <a:p>
            <a:r>
              <a:rPr lang="ja-JP" altLang="en-US" dirty="0" smtClean="0"/>
              <a:t>社名：　　　　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8A474F8-687A-4D1D-A0A9-533EDC5A34C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事業戦略は事業の方向を示す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912813" y="5103813"/>
            <a:ext cx="24384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solidFill>
                  <a:schemeClr val="tx1"/>
                </a:solidFill>
                <a:latin typeface="Verdana" pitchFamily="34" charset="0"/>
              </a:rPr>
              <a:t>現在の状況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351213" y="5408613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399213" y="3503613"/>
            <a:ext cx="0" cy="167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611938" y="3829050"/>
            <a:ext cx="969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Arial" pitchFamily="34" charset="0"/>
              </a:rPr>
              <a:t>ギャップ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19713" y="1341438"/>
            <a:ext cx="281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solidFill>
                  <a:schemeClr val="tx1"/>
                </a:solidFill>
                <a:latin typeface="Arial" pitchFamily="34" charset="0"/>
              </a:rPr>
              <a:t>①あるべき姿を明確化する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0413" y="5805488"/>
            <a:ext cx="2884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solidFill>
                  <a:schemeClr val="tx1"/>
                </a:solidFill>
                <a:latin typeface="Arial" pitchFamily="34" charset="0"/>
              </a:rPr>
              <a:t>②現在の状態を明確にする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99213" y="4281488"/>
            <a:ext cx="18117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 dirty="0" smtClean="0">
                <a:solidFill>
                  <a:schemeClr val="tx1"/>
                </a:solidFill>
                <a:latin typeface="Arial" pitchFamily="34" charset="0"/>
              </a:rPr>
              <a:t>③課題の解決策</a:t>
            </a:r>
            <a:endParaRPr lang="ja-JP" altLang="en-US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93788" y="4651375"/>
            <a:ext cx="1108075" cy="3698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>
                <a:solidFill>
                  <a:srgbClr val="FF3300"/>
                </a:solidFill>
                <a:latin typeface="Arial" pitchFamily="34" charset="0"/>
                <a:ea typeface="HGP創英角ﾎﾟｯﾌﾟ体" pitchFamily="50" charset="-128"/>
              </a:rPr>
              <a:t>現状分析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451475" y="1733550"/>
            <a:ext cx="2438400" cy="6096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 dirty="0" smtClean="0">
                <a:solidFill>
                  <a:schemeClr val="tx1"/>
                </a:solidFill>
                <a:latin typeface="Verdana" pitchFamily="34" charset="0"/>
              </a:rPr>
              <a:t>目標（</a:t>
            </a:r>
            <a:r>
              <a:rPr lang="en-US" altLang="ja-JP" sz="1800" b="1" dirty="0" smtClean="0">
                <a:solidFill>
                  <a:schemeClr val="tx1"/>
                </a:solidFill>
                <a:latin typeface="Verdana" pitchFamily="34" charset="0"/>
              </a:rPr>
              <a:t>3</a:t>
            </a:r>
            <a:r>
              <a:rPr lang="ja-JP" altLang="en-US" sz="1800" b="1" dirty="0" smtClean="0">
                <a:solidFill>
                  <a:schemeClr val="tx1"/>
                </a:solidFill>
                <a:latin typeface="Verdana" pitchFamily="34" charset="0"/>
              </a:rPr>
              <a:t>年実現）</a:t>
            </a:r>
            <a:endParaRPr lang="ja-JP" altLang="en-US" sz="1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665413" y="2519363"/>
            <a:ext cx="3581400" cy="2279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2960688" y="2662238"/>
            <a:ext cx="2857500" cy="1857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n"/>
              <a:defRPr kumimoji="1" sz="30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3399FF"/>
              </a:buClr>
              <a:buFont typeface="Wingdings" pitchFamily="2" charset="2"/>
              <a:buChar char="u"/>
              <a:defRPr kumimoji="1" sz="28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FFFF"/>
              </a:buClr>
              <a:buFont typeface="Wingdings" pitchFamily="2" charset="2"/>
              <a:buChar char="l"/>
              <a:defRPr kumimoji="1" sz="24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rgbClr val="272776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dirty="0" smtClean="0">
                <a:solidFill>
                  <a:schemeClr val="tx1"/>
                </a:solidFill>
                <a:latin typeface="Verdana" pitchFamily="34" charset="0"/>
              </a:rPr>
              <a:t>重要課題</a:t>
            </a:r>
            <a:endParaRPr lang="ja-JP" altLang="en-US" sz="1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99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１．経営</a:t>
            </a:r>
            <a:r>
              <a:rPr lang="ja-JP" altLang="en-US" dirty="0"/>
              <a:t>理念（地域のお客様への</a:t>
            </a:r>
            <a:r>
              <a:rPr lang="ja-JP" altLang="en-US" dirty="0" smtClean="0"/>
              <a:t>誓い）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２．ビジョン（想い）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３．戦略目標（数値目標）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kern="1200" dirty="0">
                <a:solidFill>
                  <a:srgbClr val="002060"/>
                </a:solidFill>
              </a:rPr>
              <a:t>目標</a:t>
            </a:r>
            <a:r>
              <a:rPr lang="zh-TW" altLang="en-US" kern="1200" dirty="0" smtClean="0">
                <a:solidFill>
                  <a:srgbClr val="002060"/>
                </a:solidFill>
              </a:rPr>
              <a:t>（</a:t>
            </a:r>
            <a:r>
              <a:rPr lang="ja-JP" altLang="en-US" kern="1200" dirty="0" smtClean="0">
                <a:solidFill>
                  <a:srgbClr val="002060"/>
                </a:solidFill>
              </a:rPr>
              <a:t>○</a:t>
            </a:r>
            <a:r>
              <a:rPr lang="zh-TW" altLang="en-US" kern="1200" dirty="0" smtClean="0">
                <a:solidFill>
                  <a:srgbClr val="002060"/>
                </a:solidFill>
              </a:rPr>
              <a:t>年</a:t>
            </a:r>
            <a:r>
              <a:rPr lang="zh-TW" altLang="en-US" kern="1200" dirty="0">
                <a:solidFill>
                  <a:srgbClr val="002060"/>
                </a:solidFill>
              </a:rPr>
              <a:t>実現）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SWOT</a:t>
            </a:r>
            <a:r>
              <a:rPr lang="ja-JP" altLang="en-US" dirty="0" smtClean="0"/>
              <a:t>分析</a:t>
            </a:r>
            <a:r>
              <a:rPr lang="ja-JP" altLang="en-US" dirty="0" smtClean="0">
                <a:solidFill>
                  <a:schemeClr val="accent2"/>
                </a:solidFill>
              </a:rPr>
              <a:t> </a:t>
            </a:r>
            <a:endParaRPr lang="ja-JP" altLang="en-US" dirty="0" smtClean="0"/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63A312-1570-45D7-8922-C12504327AAE}" type="slidenum">
              <a:rPr lang="en-US" altLang="ja-JP" smtClean="0">
                <a:latin typeface="Verdana" pitchFamily="34" charset="0"/>
              </a:rPr>
              <a:pPr>
                <a:defRPr/>
              </a:pPr>
              <a:t>4</a:t>
            </a:fld>
            <a:endParaRPr lang="en-US" altLang="ja-JP" smtClean="0">
              <a:latin typeface="Verdana" pitchFamily="34" charset="0"/>
            </a:endParaRP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07504" y="1052513"/>
            <a:ext cx="8856984" cy="5113337"/>
            <a:chOff x="144" y="336"/>
            <a:chExt cx="5472" cy="3840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144" y="336"/>
              <a:ext cx="2736" cy="19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98425" indent="-98425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強み(</a:t>
              </a:r>
              <a:r>
                <a:rPr lang="en-US" altLang="ja-JP" smtClean="0">
                  <a:solidFill>
                    <a:srgbClr val="CC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S</a:t>
              </a:r>
              <a:r>
                <a:rPr lang="en-US" altLang="ja-JP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trong)</a:t>
              </a:r>
              <a:endParaRPr lang="en-US" altLang="ja-JP" sz="1400" b="1" u="sng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144" y="2257"/>
              <a:ext cx="2736" cy="191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98425" indent="-98425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弱み(</a:t>
              </a:r>
              <a:r>
                <a:rPr lang="en-US" altLang="ja-JP" smtClean="0">
                  <a:solidFill>
                    <a:srgbClr val="CC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W</a:t>
              </a:r>
              <a:r>
                <a:rPr lang="en-US" altLang="ja-JP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eakness)</a:t>
              </a:r>
              <a:endParaRPr lang="en-US" altLang="ja-JP" sz="1400" b="1" u="sng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880" y="336"/>
              <a:ext cx="2736" cy="19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98425" indent="-98425"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425" algn="l"/>
                </a:tabLs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機会(</a:t>
              </a:r>
              <a:r>
                <a:rPr lang="en-US" altLang="ja-JP" smtClean="0">
                  <a:solidFill>
                    <a:srgbClr val="CC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O</a:t>
              </a:r>
              <a:r>
                <a:rPr lang="en-US" altLang="ja-JP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pportunity)</a:t>
              </a:r>
              <a:endParaRPr lang="en-US" altLang="ja-JP" sz="1400" b="1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880" y="2257"/>
              <a:ext cx="2736" cy="191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 marL="98425" indent="-98425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itchFamily="34" charset="0"/>
                  <a:ea typeface="ＭＳ Ｐゴシック" pitchFamily="50" charset="-128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ja-JP" altLang="en-US" dirty="0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脅威(</a:t>
              </a:r>
              <a:r>
                <a:rPr lang="en-US" altLang="ja-JP" dirty="0" smtClean="0">
                  <a:solidFill>
                    <a:srgbClr val="CC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T</a:t>
              </a:r>
              <a:r>
                <a:rPr lang="en-US" altLang="ja-JP" dirty="0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hreat)</a:t>
              </a:r>
              <a:endParaRPr lang="en-US" altLang="ja-JP" sz="1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249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/>
              <a:t>コンセプト：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sz="2000" dirty="0">
                <a:solidFill>
                  <a:srgbClr val="FF0000"/>
                </a:solidFill>
              </a:rPr>
              <a:t>文章</a:t>
            </a:r>
            <a:r>
              <a:rPr lang="ja-JP" altLang="en-US" sz="2000" dirty="0" smtClean="0">
                <a:solidFill>
                  <a:srgbClr val="FF0000"/>
                </a:solidFill>
              </a:rPr>
              <a:t>でも項目でも良い。一つだけ、短く分かりやすいものを。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000" dirty="0" smtClean="0">
                <a:solidFill>
                  <a:srgbClr val="FF0000"/>
                </a:solidFill>
              </a:rPr>
              <a:t>「課題」と「解決策」全体をカバーする概念、アイデア。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キャッチフレーズ（</a:t>
            </a:r>
            <a:r>
              <a:rPr lang="ja-JP" altLang="en-US" dirty="0"/>
              <a:t>コンセプト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378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A</a:t>
            </a:r>
            <a:r>
              <a:rPr lang="ja-JP" altLang="en-US" dirty="0" err="1" smtClean="0"/>
              <a:t>．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B</a:t>
            </a:r>
            <a:r>
              <a:rPr lang="ja-JP" altLang="en-US" dirty="0" err="1" smtClean="0"/>
              <a:t>．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C</a:t>
            </a:r>
            <a:r>
              <a:rPr kumimoji="1" lang="ja-JP" altLang="en-US" dirty="0" err="1" smtClean="0"/>
              <a:t>．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>
              <a:buNone/>
            </a:pP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重要課題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18720"/>
          </a:xfrm>
        </p:spPr>
        <p:txBody>
          <a:bodyPr/>
          <a:lstStyle/>
          <a:p>
            <a:pPr>
              <a:buNone/>
            </a:pPr>
            <a:r>
              <a:rPr lang="ja-JP" altLang="en-US" sz="3200" b="1" u="sng" kern="1200" dirty="0" smtClean="0">
                <a:solidFill>
                  <a:srgbClr val="002060"/>
                </a:solidFill>
              </a:rPr>
              <a:t>解決策</a:t>
            </a:r>
            <a:endParaRPr kumimoji="1" lang="en-US" altLang="ja-JP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１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３．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b="1" u="sng" dirty="0" smtClean="0"/>
              <a:t>アクションプラン</a:t>
            </a:r>
            <a:endParaRPr lang="en-US" altLang="ja-JP" b="1" u="sng" dirty="0"/>
          </a:p>
          <a:p>
            <a:pPr>
              <a:buNone/>
            </a:pPr>
            <a:r>
              <a:rPr kumimoji="1" lang="ja-JP" altLang="en-US" sz="2400" dirty="0" smtClean="0"/>
              <a:t>今からやる</a:t>
            </a:r>
            <a:r>
              <a:rPr kumimoji="1" lang="ja-JP" altLang="en-US" sz="2400" dirty="0" smtClean="0"/>
              <a:t>ことを箇条書き、いつまでに（期限）を入れる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課題</a:t>
            </a:r>
            <a:r>
              <a:rPr kumimoji="1" lang="en-US" altLang="ja-JP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</a:t>
            </a:r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：（内容　　　　　　　　　　　）</a:t>
            </a:r>
            <a:r>
              <a:rPr kumimoji="1" lang="ja-JP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49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課題</a:t>
            </a:r>
            <a:r>
              <a:rPr kumimoji="1" lang="en-US" altLang="ja-JP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</a:t>
            </a:r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：（内容　　　　　　　　　　　）</a:t>
            </a:r>
            <a:r>
              <a:rPr kumimoji="1" lang="ja-JP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18720"/>
          </a:xfrm>
        </p:spPr>
        <p:txBody>
          <a:bodyPr/>
          <a:lstStyle/>
          <a:p>
            <a:pPr>
              <a:buNone/>
            </a:pPr>
            <a:r>
              <a:rPr lang="ja-JP" altLang="en-US" sz="3200" b="1" u="sng" kern="1200" dirty="0" smtClean="0">
                <a:solidFill>
                  <a:srgbClr val="002060"/>
                </a:solidFill>
              </a:rPr>
              <a:t>解決策</a:t>
            </a:r>
            <a:endParaRPr kumimoji="1" lang="en-US" altLang="ja-JP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１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３．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b="1" u="sng" dirty="0" smtClean="0"/>
              <a:t>アクションプラン</a:t>
            </a:r>
            <a:endParaRPr lang="en-US" altLang="ja-JP" b="1" u="sng" dirty="0"/>
          </a:p>
          <a:p>
            <a:pPr>
              <a:buNone/>
            </a:pPr>
            <a:r>
              <a:rPr kumimoji="1" lang="ja-JP" altLang="en-US" sz="2400" dirty="0" smtClean="0"/>
              <a:t>今からやる</a:t>
            </a:r>
            <a:r>
              <a:rPr kumimoji="1" lang="ja-JP" altLang="en-US" sz="2400" dirty="0" smtClean="0"/>
              <a:t>ことを箇条書き、いつまでに（期限）を入れる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課題</a:t>
            </a:r>
            <a:r>
              <a:rPr kumimoji="1" lang="en-US" altLang="ja-JP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1" lang="ja-JP" altLang="en-US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：（内容　　　　　　　　　　　）</a:t>
            </a:r>
            <a:r>
              <a:rPr kumimoji="1" lang="ja-JP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2ADF-4CB9-40C7-B25B-C0C4065BC774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318720"/>
          </a:xfrm>
        </p:spPr>
        <p:txBody>
          <a:bodyPr/>
          <a:lstStyle/>
          <a:p>
            <a:pPr>
              <a:buNone/>
            </a:pPr>
            <a:r>
              <a:rPr lang="ja-JP" altLang="en-US" sz="3200" b="1" u="sng" kern="1200" dirty="0" smtClean="0">
                <a:solidFill>
                  <a:srgbClr val="002060"/>
                </a:solidFill>
              </a:rPr>
              <a:t>解決策</a:t>
            </a:r>
            <a:endParaRPr kumimoji="1" lang="en-US" altLang="ja-JP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１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２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３．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b="1" u="sng" dirty="0" smtClean="0"/>
              <a:t>アクションプラン</a:t>
            </a:r>
            <a:endParaRPr lang="en-US" altLang="ja-JP" b="1" u="sng" dirty="0"/>
          </a:p>
          <a:p>
            <a:pPr>
              <a:buNone/>
            </a:pPr>
            <a:r>
              <a:rPr kumimoji="1" lang="ja-JP" altLang="en-US" sz="2400" dirty="0" smtClean="0"/>
              <a:t>今からやる</a:t>
            </a:r>
            <a:r>
              <a:rPr kumimoji="1" lang="ja-JP" altLang="en-US" sz="2400" dirty="0" smtClean="0"/>
              <a:t>ことを箇条書き、いつまでに（期限）を入れる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・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9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Helvetica"/>
        <a:ea typeface="メイリオ"/>
        <a:cs typeface=""/>
      </a:majorFont>
      <a:minorFont>
        <a:latin typeface="ＭＳ Ｐゴシック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251</Words>
  <Application>Microsoft Office PowerPoint</Application>
  <PresentationFormat>画面に合わせる (4:3)</PresentationFormat>
  <Paragraphs>96</Paragraphs>
  <Slides>9</Slides>
  <Notes>7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water</vt:lpstr>
      <vt:lpstr>事業戦略書</vt:lpstr>
      <vt:lpstr>事業戦略は事業の方向を示す</vt:lpstr>
      <vt:lpstr>目標（○年実現）</vt:lpstr>
      <vt:lpstr>SWOT分析 </vt:lpstr>
      <vt:lpstr>キャッチフレーズ（コンセプト）</vt:lpstr>
      <vt:lpstr>重要課題</vt:lpstr>
      <vt:lpstr>課題A：（内容　　　　　　　　　　　）　</vt:lpstr>
      <vt:lpstr>課題B：（内容　　　　　　　　　　　）　</vt:lpstr>
      <vt:lpstr>課題C：（内容　　　　　　　　　　　）　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PC-user</dc:creator>
  <cp:lastModifiedBy>FJ-USER</cp:lastModifiedBy>
  <cp:revision>28</cp:revision>
  <cp:lastPrinted>2015-06-09T07:52:05Z</cp:lastPrinted>
  <dcterms:created xsi:type="dcterms:W3CDTF">2009-09-22T00:47:27Z</dcterms:created>
  <dcterms:modified xsi:type="dcterms:W3CDTF">2016-02-13T04:00:00Z</dcterms:modified>
</cp:coreProperties>
</file>